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75" r:id="rId2"/>
    <p:sldId id="410" r:id="rId3"/>
    <p:sldId id="304" r:id="rId4"/>
    <p:sldId id="305" r:id="rId5"/>
    <p:sldId id="384" r:id="rId6"/>
    <p:sldId id="409" r:id="rId7"/>
    <p:sldId id="273" r:id="rId8"/>
    <p:sldId id="408" r:id="rId9"/>
    <p:sldId id="30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6247" autoAdjust="0"/>
  </p:normalViewPr>
  <p:slideViewPr>
    <p:cSldViewPr snapToGrid="0" snapToObjects="1">
      <p:cViewPr varScale="1">
        <p:scale>
          <a:sx n="83" d="100"/>
          <a:sy n="83" d="100"/>
        </p:scale>
        <p:origin x="686" y="288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Wireman" userId="a91e9d2652c1a1bf" providerId="LiveId" clId="{B0BE4E1D-5C80-43BE-B950-952239D3ECD2}"/>
    <pc:docChg chg="modSld">
      <pc:chgData name="Mark Wireman" userId="a91e9d2652c1a1bf" providerId="LiveId" clId="{B0BE4E1D-5C80-43BE-B950-952239D3ECD2}" dt="2025-04-08T17:18:56.362" v="136" actId="20577"/>
      <pc:docMkLst>
        <pc:docMk/>
      </pc:docMkLst>
      <pc:sldChg chg="modSp mod">
        <pc:chgData name="Mark Wireman" userId="a91e9d2652c1a1bf" providerId="LiveId" clId="{B0BE4E1D-5C80-43BE-B950-952239D3ECD2}" dt="2025-04-08T17:18:56.362" v="136" actId="20577"/>
        <pc:sldMkLst>
          <pc:docMk/>
          <pc:sldMk cId="3480697386" sldId="303"/>
        </pc:sldMkLst>
        <pc:spChg chg="mod">
          <ac:chgData name="Mark Wireman" userId="a91e9d2652c1a1bf" providerId="LiveId" clId="{B0BE4E1D-5C80-43BE-B950-952239D3ECD2}" dt="2025-04-08T17:18:56.362" v="136" actId="20577"/>
          <ac:spMkLst>
            <pc:docMk/>
            <pc:sldMk cId="3480697386" sldId="303"/>
            <ac:spMk id="3" creationId="{96018F6A-34AE-124E-868D-D500FE5002BF}"/>
          </ac:spMkLst>
        </pc:spChg>
      </pc:sldChg>
    </pc:docChg>
  </pc:docChgLst>
  <pc:docChgLst>
    <pc:chgData name="Mark Wireman" userId="a91e9d2652c1a1bf" providerId="LiveId" clId="{9170C56B-1A0E-4A59-A0D6-0FAD5DE568A7}"/>
    <pc:docChg chg="undo custSel addSld delSld modSld">
      <pc:chgData name="Mark Wireman" userId="a91e9d2652c1a1bf" providerId="LiveId" clId="{9170C56B-1A0E-4A59-A0D6-0FAD5DE568A7}" dt="2025-04-09T00:10:08.358" v="914" actId="20577"/>
      <pc:docMkLst>
        <pc:docMk/>
      </pc:docMkLst>
      <pc:sldChg chg="modSp mod">
        <pc:chgData name="Mark Wireman" userId="a91e9d2652c1a1bf" providerId="LiveId" clId="{9170C56B-1A0E-4A59-A0D6-0FAD5DE568A7}" dt="2025-04-08T23:47:14.256" v="63" actId="20577"/>
        <pc:sldMkLst>
          <pc:docMk/>
          <pc:sldMk cId="3480697386" sldId="303"/>
        </pc:sldMkLst>
        <pc:spChg chg="mod">
          <ac:chgData name="Mark Wireman" userId="a91e9d2652c1a1bf" providerId="LiveId" clId="{9170C56B-1A0E-4A59-A0D6-0FAD5DE568A7}" dt="2025-04-08T23:47:14.256" v="63" actId="20577"/>
          <ac:spMkLst>
            <pc:docMk/>
            <pc:sldMk cId="3480697386" sldId="303"/>
            <ac:spMk id="3" creationId="{96018F6A-34AE-124E-868D-D500FE5002BF}"/>
          </ac:spMkLst>
        </pc:spChg>
      </pc:sldChg>
      <pc:sldChg chg="del">
        <pc:chgData name="Mark Wireman" userId="a91e9d2652c1a1bf" providerId="LiveId" clId="{9170C56B-1A0E-4A59-A0D6-0FAD5DE568A7}" dt="2025-04-08T23:46:27.173" v="0" actId="47"/>
        <pc:sldMkLst>
          <pc:docMk/>
          <pc:sldMk cId="1454593401" sldId="407"/>
        </pc:sldMkLst>
      </pc:sldChg>
      <pc:sldChg chg="modSp mod">
        <pc:chgData name="Mark Wireman" userId="a91e9d2652c1a1bf" providerId="LiveId" clId="{9170C56B-1A0E-4A59-A0D6-0FAD5DE568A7}" dt="2025-04-09T00:10:08.358" v="914" actId="20577"/>
        <pc:sldMkLst>
          <pc:docMk/>
          <pc:sldMk cId="4054215988" sldId="408"/>
        </pc:sldMkLst>
        <pc:spChg chg="mod">
          <ac:chgData name="Mark Wireman" userId="a91e9d2652c1a1bf" providerId="LiveId" clId="{9170C56B-1A0E-4A59-A0D6-0FAD5DE568A7}" dt="2025-04-08T23:46:35.109" v="11" actId="20577"/>
          <ac:spMkLst>
            <pc:docMk/>
            <pc:sldMk cId="4054215988" sldId="408"/>
            <ac:spMk id="5" creationId="{CD1BF831-0B6C-D23B-4F85-E1979A3D3EFE}"/>
          </ac:spMkLst>
        </pc:spChg>
        <pc:spChg chg="mod">
          <ac:chgData name="Mark Wireman" userId="a91e9d2652c1a1bf" providerId="LiveId" clId="{9170C56B-1A0E-4A59-A0D6-0FAD5DE568A7}" dt="2025-04-09T00:10:08.358" v="914" actId="20577"/>
          <ac:spMkLst>
            <pc:docMk/>
            <pc:sldMk cId="4054215988" sldId="408"/>
            <ac:spMk id="6" creationId="{8B85D11A-1744-89BB-40DC-D746C83A1AD5}"/>
          </ac:spMkLst>
        </pc:spChg>
      </pc:sldChg>
      <pc:sldChg chg="addSp delSp modSp new mod">
        <pc:chgData name="Mark Wireman" userId="a91e9d2652c1a1bf" providerId="LiveId" clId="{9170C56B-1A0E-4A59-A0D6-0FAD5DE568A7}" dt="2025-04-09T00:09:02.806" v="870" actId="20577"/>
        <pc:sldMkLst>
          <pc:docMk/>
          <pc:sldMk cId="3796154577" sldId="410"/>
        </pc:sldMkLst>
        <pc:spChg chg="del">
          <ac:chgData name="Mark Wireman" userId="a91e9d2652c1a1bf" providerId="LiveId" clId="{9170C56B-1A0E-4A59-A0D6-0FAD5DE568A7}" dt="2025-04-08T23:52:03.477" v="65" actId="34807"/>
          <ac:spMkLst>
            <pc:docMk/>
            <pc:sldMk cId="3796154577" sldId="410"/>
            <ac:spMk id="2" creationId="{671569B3-B0A3-BBD8-53C1-C3EFDE8409AE}"/>
          </ac:spMkLst>
        </pc:spChg>
        <pc:spChg chg="mod">
          <ac:chgData name="Mark Wireman" userId="a91e9d2652c1a1bf" providerId="LiveId" clId="{9170C56B-1A0E-4A59-A0D6-0FAD5DE568A7}" dt="2025-04-09T00:01:01.727" v="114" actId="255"/>
          <ac:spMkLst>
            <pc:docMk/>
            <pc:sldMk cId="3796154577" sldId="410"/>
            <ac:spMk id="3" creationId="{FE28DF11-FBEF-744F-FAD5-12224C94810C}"/>
          </ac:spMkLst>
        </pc:spChg>
        <pc:spChg chg="mod">
          <ac:chgData name="Mark Wireman" userId="a91e9d2652c1a1bf" providerId="LiveId" clId="{9170C56B-1A0E-4A59-A0D6-0FAD5DE568A7}" dt="2025-04-09T00:09:02.806" v="870" actId="20577"/>
          <ac:spMkLst>
            <pc:docMk/>
            <pc:sldMk cId="3796154577" sldId="410"/>
            <ac:spMk id="4" creationId="{0CBD3869-2398-717D-E0AE-D1A374E404B9}"/>
          </ac:spMkLst>
        </pc:spChg>
        <pc:spChg chg="add del mod">
          <ac:chgData name="Mark Wireman" userId="a91e9d2652c1a1bf" providerId="LiveId" clId="{9170C56B-1A0E-4A59-A0D6-0FAD5DE568A7}" dt="2025-04-08T23:52:24.892" v="69" actId="34807"/>
          <ac:spMkLst>
            <pc:docMk/>
            <pc:sldMk cId="3796154577" sldId="410"/>
            <ac:spMk id="7" creationId="{DD82557E-DD5D-49E2-6D7E-3B13115D81F5}"/>
          </ac:spMkLst>
        </pc:spChg>
        <pc:spChg chg="add del mod">
          <ac:chgData name="Mark Wireman" userId="a91e9d2652c1a1bf" providerId="LiveId" clId="{9170C56B-1A0E-4A59-A0D6-0FAD5DE568A7}" dt="2025-04-08T23:53:55.322" v="71" actId="34807"/>
          <ac:spMkLst>
            <pc:docMk/>
            <pc:sldMk cId="3796154577" sldId="410"/>
            <ac:spMk id="9" creationId="{43D8A22A-D355-C3FF-5671-C2EA20FB8EF2}"/>
          </ac:spMkLst>
        </pc:spChg>
        <pc:spChg chg="add del mod">
          <ac:chgData name="Mark Wireman" userId="a91e9d2652c1a1bf" providerId="LiveId" clId="{9170C56B-1A0E-4A59-A0D6-0FAD5DE568A7}" dt="2025-04-08T23:54:07.835" v="73" actId="34807"/>
          <ac:spMkLst>
            <pc:docMk/>
            <pc:sldMk cId="3796154577" sldId="410"/>
            <ac:spMk id="11" creationId="{95C41E47-3AD3-0872-1DFF-4B1A3784C956}"/>
          </ac:spMkLst>
        </pc:spChg>
        <pc:spChg chg="add del mod">
          <ac:chgData name="Mark Wireman" userId="a91e9d2652c1a1bf" providerId="LiveId" clId="{9170C56B-1A0E-4A59-A0D6-0FAD5DE568A7}" dt="2025-04-08T23:54:14.594" v="75" actId="34807"/>
          <ac:spMkLst>
            <pc:docMk/>
            <pc:sldMk cId="3796154577" sldId="410"/>
            <ac:spMk id="13" creationId="{E0B7B0D2-2327-FC9A-3069-0B8B1B6E92AA}"/>
          </ac:spMkLst>
        </pc:spChg>
        <pc:spChg chg="add del mod">
          <ac:chgData name="Mark Wireman" userId="a91e9d2652c1a1bf" providerId="LiveId" clId="{9170C56B-1A0E-4A59-A0D6-0FAD5DE568A7}" dt="2025-04-08T23:54:21.812" v="77" actId="34807"/>
          <ac:spMkLst>
            <pc:docMk/>
            <pc:sldMk cId="3796154577" sldId="410"/>
            <ac:spMk id="15" creationId="{4E33DF5A-3C55-172B-EC0A-0D0F1FDABB37}"/>
          </ac:spMkLst>
        </pc:spChg>
        <pc:spChg chg="add del mod">
          <ac:chgData name="Mark Wireman" userId="a91e9d2652c1a1bf" providerId="LiveId" clId="{9170C56B-1A0E-4A59-A0D6-0FAD5DE568A7}" dt="2025-04-08T23:54:33.213" v="79" actId="34807"/>
          <ac:spMkLst>
            <pc:docMk/>
            <pc:sldMk cId="3796154577" sldId="410"/>
            <ac:spMk id="17" creationId="{C8501A3C-5C5C-62A4-329C-B57A8597D9E1}"/>
          </ac:spMkLst>
        </pc:spChg>
        <pc:spChg chg="add del mod">
          <ac:chgData name="Mark Wireman" userId="a91e9d2652c1a1bf" providerId="LiveId" clId="{9170C56B-1A0E-4A59-A0D6-0FAD5DE568A7}" dt="2025-04-08T23:57:53.437" v="81" actId="34807"/>
          <ac:spMkLst>
            <pc:docMk/>
            <pc:sldMk cId="3796154577" sldId="410"/>
            <ac:spMk id="19" creationId="{1C97CB21-AE98-AF22-ABE5-5301CF8F93C9}"/>
          </ac:spMkLst>
        </pc:spChg>
        <pc:spChg chg="add del mod">
          <ac:chgData name="Mark Wireman" userId="a91e9d2652c1a1bf" providerId="LiveId" clId="{9170C56B-1A0E-4A59-A0D6-0FAD5DE568A7}" dt="2025-04-08T23:58:05.588" v="83" actId="34807"/>
          <ac:spMkLst>
            <pc:docMk/>
            <pc:sldMk cId="3796154577" sldId="410"/>
            <ac:spMk id="21" creationId="{AB5009CF-0DC6-6406-CBE2-82499AE80230}"/>
          </ac:spMkLst>
        </pc:spChg>
        <pc:spChg chg="add del mod">
          <ac:chgData name="Mark Wireman" userId="a91e9d2652c1a1bf" providerId="LiveId" clId="{9170C56B-1A0E-4A59-A0D6-0FAD5DE568A7}" dt="2025-04-08T23:58:13.720" v="85" actId="34807"/>
          <ac:spMkLst>
            <pc:docMk/>
            <pc:sldMk cId="3796154577" sldId="410"/>
            <ac:spMk id="23" creationId="{3E1B2C75-F093-1C87-A51B-FD67A8FC5168}"/>
          </ac:spMkLst>
        </pc:spChg>
        <pc:spChg chg="add del mod">
          <ac:chgData name="Mark Wireman" userId="a91e9d2652c1a1bf" providerId="LiveId" clId="{9170C56B-1A0E-4A59-A0D6-0FAD5DE568A7}" dt="2025-04-08T23:58:28.253" v="87" actId="34807"/>
          <ac:spMkLst>
            <pc:docMk/>
            <pc:sldMk cId="3796154577" sldId="410"/>
            <ac:spMk id="25" creationId="{B118A6A2-8997-55DD-7DE3-FCA131C8DD6E}"/>
          </ac:spMkLst>
        </pc:spChg>
        <pc:picChg chg="add del mod ord">
          <ac:chgData name="Mark Wireman" userId="a91e9d2652c1a1bf" providerId="LiveId" clId="{9170C56B-1A0E-4A59-A0D6-0FAD5DE568A7}" dt="2025-04-08T23:58:10.679" v="84" actId="478"/>
          <ac:picMkLst>
            <pc:docMk/>
            <pc:sldMk cId="3796154577" sldId="410"/>
            <ac:picMk id="2" creationId="{0C4DED28-BA61-C034-28B7-8DAB39C2F3FD}"/>
          </ac:picMkLst>
        </pc:picChg>
        <pc:picChg chg="add del mod ord">
          <ac:chgData name="Mark Wireman" userId="a91e9d2652c1a1bf" providerId="LiveId" clId="{9170C56B-1A0E-4A59-A0D6-0FAD5DE568A7}" dt="2025-04-08T23:52:32.957" v="70" actId="478"/>
          <ac:picMkLst>
            <pc:docMk/>
            <pc:sldMk cId="3796154577" sldId="410"/>
            <ac:picMk id="2" creationId="{25145A92-6984-C239-87FE-377B9FCB33BF}"/>
          </ac:picMkLst>
        </pc:picChg>
        <pc:picChg chg="add del mod ord">
          <ac:chgData name="Mark Wireman" userId="a91e9d2652c1a1bf" providerId="LiveId" clId="{9170C56B-1A0E-4A59-A0D6-0FAD5DE568A7}" dt="2025-04-08T23:54:18.341" v="76" actId="478"/>
          <ac:picMkLst>
            <pc:docMk/>
            <pc:sldMk cId="3796154577" sldId="410"/>
            <ac:picMk id="2" creationId="{4577D85D-3DAC-BFCF-380B-B9B39DA9EC85}"/>
          </ac:picMkLst>
        </pc:picChg>
        <pc:picChg chg="add del mod ord">
          <ac:chgData name="Mark Wireman" userId="a91e9d2652c1a1bf" providerId="LiveId" clId="{9170C56B-1A0E-4A59-A0D6-0FAD5DE568A7}" dt="2025-04-08T23:54:29.807" v="78" actId="478"/>
          <ac:picMkLst>
            <pc:docMk/>
            <pc:sldMk cId="3796154577" sldId="410"/>
            <ac:picMk id="2" creationId="{6DF3E554-FDAB-3918-F46C-8982591EF8AB}"/>
          </ac:picMkLst>
        </pc:picChg>
        <pc:picChg chg="add del mod ord">
          <ac:chgData name="Mark Wireman" userId="a91e9d2652c1a1bf" providerId="LiveId" clId="{9170C56B-1A0E-4A59-A0D6-0FAD5DE568A7}" dt="2025-04-08T23:57:48.390" v="80" actId="478"/>
          <ac:picMkLst>
            <pc:docMk/>
            <pc:sldMk cId="3796154577" sldId="410"/>
            <ac:picMk id="2" creationId="{71C80654-AD4E-18E0-5735-187DF094C5C1}"/>
          </ac:picMkLst>
        </pc:picChg>
        <pc:picChg chg="add mod ord">
          <ac:chgData name="Mark Wireman" userId="a91e9d2652c1a1bf" providerId="LiveId" clId="{9170C56B-1A0E-4A59-A0D6-0FAD5DE568A7}" dt="2025-04-08T23:58:28.253" v="87" actId="34807"/>
          <ac:picMkLst>
            <pc:docMk/>
            <pc:sldMk cId="3796154577" sldId="410"/>
            <ac:picMk id="2" creationId="{73AC13DE-3248-DB5D-4372-3D3F611B884D}"/>
          </ac:picMkLst>
        </pc:picChg>
        <pc:picChg chg="add del mod ord">
          <ac:chgData name="Mark Wireman" userId="a91e9d2652c1a1bf" providerId="LiveId" clId="{9170C56B-1A0E-4A59-A0D6-0FAD5DE568A7}" dt="2025-04-08T23:58:17.562" v="86" actId="478"/>
          <ac:picMkLst>
            <pc:docMk/>
            <pc:sldMk cId="3796154577" sldId="410"/>
            <ac:picMk id="2" creationId="{C0DD9E7D-E528-D433-1E1C-BC1076D891A6}"/>
          </ac:picMkLst>
        </pc:picChg>
        <pc:picChg chg="add del mod ord">
          <ac:chgData name="Mark Wireman" userId="a91e9d2652c1a1bf" providerId="LiveId" clId="{9170C56B-1A0E-4A59-A0D6-0FAD5DE568A7}" dt="2025-04-08T23:54:02.708" v="72" actId="478"/>
          <ac:picMkLst>
            <pc:docMk/>
            <pc:sldMk cId="3796154577" sldId="410"/>
            <ac:picMk id="2" creationId="{C660DBF6-330D-21F6-8A0A-9A3CAA2F964E}"/>
          </ac:picMkLst>
        </pc:picChg>
        <pc:picChg chg="add del mod ord">
          <ac:chgData name="Mark Wireman" userId="a91e9d2652c1a1bf" providerId="LiveId" clId="{9170C56B-1A0E-4A59-A0D6-0FAD5DE568A7}" dt="2025-04-08T23:58:01.874" v="82" actId="478"/>
          <ac:picMkLst>
            <pc:docMk/>
            <pc:sldMk cId="3796154577" sldId="410"/>
            <ac:picMk id="2" creationId="{DBCFB155-960A-2345-BDA0-8F561021B0FD}"/>
          </ac:picMkLst>
        </pc:picChg>
        <pc:picChg chg="add del mod ord">
          <ac:chgData name="Mark Wireman" userId="a91e9d2652c1a1bf" providerId="LiveId" clId="{9170C56B-1A0E-4A59-A0D6-0FAD5DE568A7}" dt="2025-04-08T23:54:11.690" v="74" actId="478"/>
          <ac:picMkLst>
            <pc:docMk/>
            <pc:sldMk cId="3796154577" sldId="410"/>
            <ac:picMk id="2" creationId="{F292E4BC-C35D-C3D3-8F45-4D426406A60C}"/>
          </ac:picMkLst>
        </pc:picChg>
        <pc:picChg chg="add del">
          <ac:chgData name="Mark Wireman" userId="a91e9d2652c1a1bf" providerId="LiveId" clId="{9170C56B-1A0E-4A59-A0D6-0FAD5DE568A7}" dt="2025-04-08T23:52:18.147" v="67" actId="478"/>
          <ac:picMkLst>
            <pc:docMk/>
            <pc:sldMk cId="3796154577" sldId="410"/>
            <ac:picMk id="2" creationId="{F8E96F57-CD81-BEAB-33EF-B9C741A43DAE}"/>
          </ac:picMkLst>
        </pc:picChg>
        <pc:picChg chg="add del">
          <ac:chgData name="Mark Wireman" userId="a91e9d2652c1a1bf" providerId="LiveId" clId="{9170C56B-1A0E-4A59-A0D6-0FAD5DE568A7}" dt="2025-04-08T23:58:41.935" v="89" actId="478"/>
          <ac:picMkLst>
            <pc:docMk/>
            <pc:sldMk cId="3796154577" sldId="410"/>
            <ac:picMk id="5" creationId="{1581774B-DCCF-DE19-3046-5707FC9EB6DE}"/>
          </ac:picMkLst>
        </pc:picChg>
        <pc:picChg chg="add del mod">
          <ac:chgData name="Mark Wireman" userId="a91e9d2652c1a1bf" providerId="LiveId" clId="{9170C56B-1A0E-4A59-A0D6-0FAD5DE568A7}" dt="2025-04-09T00:06:25.170" v="722" actId="478"/>
          <ac:picMkLst>
            <pc:docMk/>
            <pc:sldMk cId="3796154577" sldId="410"/>
            <ac:picMk id="5" creationId="{ACBDE4A5-4ECC-61F0-1C17-2B8F5E4517F2}"/>
          </ac:picMkLst>
        </pc:picChg>
        <pc:picChg chg="add del mod ord">
          <ac:chgData name="Mark Wireman" userId="a91e9d2652c1a1bf" providerId="LiveId" clId="{9170C56B-1A0E-4A59-A0D6-0FAD5DE568A7}" dt="2025-04-08T23:52:20.963" v="68" actId="478"/>
          <ac:picMkLst>
            <pc:docMk/>
            <pc:sldMk cId="3796154577" sldId="410"/>
            <ac:picMk id="5" creationId="{E7256932-FA4E-14A9-E9B9-1C77672ADD2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EC32C-BC6B-4E87-8153-10A70926338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86320-37BC-4D0B-ACD5-2F1FAD24D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ReduceLROnPlateau</a:t>
            </a:r>
            <a:r>
              <a:rPr lang="en-US" dirty="0"/>
              <a:t> is a callback in TensorFlow/</a:t>
            </a:r>
            <a:r>
              <a:rPr lang="en-US" dirty="0" err="1"/>
              <a:t>Keras</a:t>
            </a:r>
            <a:r>
              <a:rPr lang="en-US" dirty="0"/>
              <a:t> that monitors a specified metric (usually validation loss) and reduces the learning rate when that metric stops improving.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86320-37BC-4D0B-ACD5-2F1FAD24D7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0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4/8/2025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668" r:id="rId36"/>
    <p:sldLayoutId id="2147483700" r:id="rId37"/>
    <p:sldLayoutId id="2147483699" r:id="rId38"/>
    <p:sldLayoutId id="2147483701" r:id="rId39"/>
    <p:sldLayoutId id="214748370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6"/>
            <a:ext cx="4179375" cy="637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3: Mark wireman</a:t>
            </a:r>
          </a:p>
          <a:p>
            <a:r>
              <a:rPr lang="en-US" dirty="0"/>
              <a:t>April 10, 2025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Team 11 – vinyl record and book classifier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28DF11-FBEF-744F-FAD5-12224C948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D3869-2398-717D-E0AE-D1A374E40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With a growing collection of books and vinyl albums it is a challenge to keep track of what I have, the vintage of the item, and current value.</a:t>
            </a:r>
          </a:p>
          <a:p>
            <a:r>
              <a:rPr lang="en-US" sz="2400" dirty="0"/>
              <a:t>Alas, a solution to the problem has been found! What a better way to use my newly acquired knowledge to begin a journey along the AI deep learning path to assist me in creating an inventory of my collection.</a:t>
            </a:r>
          </a:p>
          <a:p>
            <a:r>
              <a:rPr lang="en-US" sz="2400" dirty="0"/>
              <a:t>The first step is to get the data, then train the model….</a:t>
            </a:r>
          </a:p>
        </p:txBody>
      </p:sp>
      <p:pic>
        <p:nvPicPr>
          <p:cNvPr id="2" name="Picture Placeholder 1" descr="books and vinyl records">
            <a:extLst>
              <a:ext uri="{FF2B5EF4-FFF2-40B4-BE49-F238E27FC236}">
                <a16:creationId xmlns:a16="http://schemas.microsoft.com/office/drawing/2014/main" id="{73AC13DE-3248-DB5D-4372-3D3F611B88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095" r="12095"/>
          <a:stretch/>
        </p:blipFill>
        <p:spPr/>
      </p:pic>
    </p:spTree>
    <p:extLst>
      <p:ext uri="{BB962C8B-B14F-4D97-AF65-F5344CB8AC3E}">
        <p14:creationId xmlns:p14="http://schemas.microsoft.com/office/powerpoint/2010/main" val="379615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</p:spPr>
        <p:txBody>
          <a:bodyPr anchor="b">
            <a:normAutofit/>
          </a:bodyPr>
          <a:lstStyle/>
          <a:p>
            <a:r>
              <a:rPr lang="en-US" sz="4200"/>
              <a:t>Image Classification overview</a:t>
            </a:r>
          </a:p>
        </p:txBody>
      </p:sp>
      <p:pic>
        <p:nvPicPr>
          <p:cNvPr id="121" name="Picture Placeholder 120" descr="icon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5" b="215"/>
          <a:stretch/>
        </p:blipFill>
        <p:spPr>
          <a:xfrm>
            <a:off x="1730896" y="2366570"/>
            <a:ext cx="369944" cy="368353"/>
          </a:xfrm>
        </p:spPr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15" b="215"/>
          <a:stretch/>
        </p:blipFill>
        <p:spPr>
          <a:xfrm>
            <a:off x="1730896" y="3592255"/>
            <a:ext cx="369944" cy="368353"/>
          </a:xfrm>
        </p:spPr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31474" y="4856634"/>
            <a:ext cx="368788" cy="368788"/>
          </a:xfrm>
        </p:spPr>
      </p:pic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949844" y="2366353"/>
            <a:ext cx="368788" cy="368788"/>
          </a:xfrm>
        </p:spPr>
      </p:pic>
      <p:pic>
        <p:nvPicPr>
          <p:cNvPr id="84" name="Picture Placeholder 83" descr="icon&#10;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949844" y="3592038"/>
            <a:ext cx="368788" cy="368788"/>
          </a:xfrm>
        </p:spPr>
      </p:pic>
      <p:pic>
        <p:nvPicPr>
          <p:cNvPr id="82" name="Picture Placeholder 81" descr="icon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6949844" y="4856634"/>
            <a:ext cx="368788" cy="368788"/>
          </a:xfrm>
        </p:spPr>
      </p:pic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A694244C-EAE8-E84A-9A3B-8D12C1A547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Uses the DuckDuckGo Python library to download random images of books and vinyl records.</a:t>
            </a:r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Download images</a:t>
            </a:r>
          </a:p>
        </p:txBody>
      </p:sp>
      <p:sp>
        <p:nvSpPr>
          <p:cNvPr id="293" name="Text Placeholder 292">
            <a:extLst>
              <a:ext uri="{FF2B5EF4-FFF2-40B4-BE49-F238E27FC236}">
                <a16:creationId xmlns:a16="http://schemas.microsoft.com/office/drawing/2014/main" id="{95FAB652-3154-9344-A0FB-A255D42D5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Perform a cleaning of the images using the </a:t>
            </a:r>
            <a:r>
              <a:rPr lang="en-US" sz="1200" dirty="0" err="1"/>
              <a:t>Tenserflow</a:t>
            </a:r>
            <a:r>
              <a:rPr lang="en-US" sz="1200" dirty="0"/>
              <a:t> and PIC libraries with actions to convert or remove, if required.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Preprocess images</a:t>
            </a:r>
          </a:p>
        </p:txBody>
      </p:sp>
      <p:sp>
        <p:nvSpPr>
          <p:cNvPr id="295" name="Text Placeholder 294">
            <a:extLst>
              <a:ext uri="{FF2B5EF4-FFF2-40B4-BE49-F238E27FC236}">
                <a16:creationId xmlns:a16="http://schemas.microsoft.com/office/drawing/2014/main" id="{2A38F4C8-B925-E44A-8AEB-4EA4469EA6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 Flask application to allow the user to configure the agents and select what agents to run.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Choose the parameters</a:t>
            </a:r>
          </a:p>
        </p:txBody>
      </p:sp>
      <p:sp>
        <p:nvSpPr>
          <p:cNvPr id="299" name="Text Placeholder 298">
            <a:extLst>
              <a:ext uri="{FF2B5EF4-FFF2-40B4-BE49-F238E27FC236}">
                <a16:creationId xmlns:a16="http://schemas.microsoft.com/office/drawing/2014/main" id="{BA9886D9-B6B7-5D49-AEB9-AFC0BB9CD9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Designed to train and validate a deep learning model using either MobileNetV2 or ResNet50 as the base model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Train the model</a:t>
            </a:r>
          </a:p>
        </p:txBody>
      </p:sp>
      <p:sp>
        <p:nvSpPr>
          <p:cNvPr id="301" name="Text Placeholder 300">
            <a:extLst>
              <a:ext uri="{FF2B5EF4-FFF2-40B4-BE49-F238E27FC236}">
                <a16:creationId xmlns:a16="http://schemas.microsoft.com/office/drawing/2014/main" id="{5E5FEC2A-D114-234A-993E-D136899FE1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The model is intended to classify images into two categories: vinyl records and books.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Predict the category</a:t>
            </a:r>
          </a:p>
        </p:txBody>
      </p:sp>
      <p:sp>
        <p:nvSpPr>
          <p:cNvPr id="303" name="Text Placeholder 302">
            <a:extLst>
              <a:ext uri="{FF2B5EF4-FFF2-40B4-BE49-F238E27FC236}">
                <a16:creationId xmlns:a16="http://schemas.microsoft.com/office/drawing/2014/main" id="{297E64BC-E4C5-384E-A885-311532A07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 built-in system to view progress in real-time and visualize the results.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anchor="b">
            <a:normAutofit/>
          </a:bodyPr>
          <a:lstStyle/>
          <a:p>
            <a:r>
              <a:rPr lang="en-US" dirty="0"/>
              <a:t>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F2057-58D7-0980-67C4-EED261875459}"/>
              </a:ext>
            </a:extLst>
          </p:cNvPr>
          <p:cNvSpPr txBox="1"/>
          <p:nvPr/>
        </p:nvSpPr>
        <p:spPr>
          <a:xfrm>
            <a:off x="5016230" y="1624519"/>
            <a:ext cx="21595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AGENTIC AI SYSTEM</a:t>
            </a:r>
          </a:p>
        </p:txBody>
      </p:sp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descr="Electronic System">
            <a:extLst>
              <a:ext uri="{FF2B5EF4-FFF2-40B4-BE49-F238E27FC236}">
                <a16:creationId xmlns:a16="http://schemas.microsoft.com/office/drawing/2014/main" id="{CF514BBB-023F-3503-D975-030273348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193" r="31046" b="1"/>
          <a:stretch/>
        </p:blipFill>
        <p:spPr>
          <a:xfrm>
            <a:off x="6993359" y="1"/>
            <a:ext cx="5198641" cy="685800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dirty="0"/>
              <a:t>Key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Model Selection: </a:t>
            </a:r>
            <a:r>
              <a:rPr lang="en-US" sz="1500" dirty="0"/>
              <a:t>The code allows users to choose between MobileNetV2 and ResNet50 as the base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Custom Preprocessing Layer: </a:t>
            </a:r>
            <a:r>
              <a:rPr lang="en-US" sz="1500" dirty="0"/>
              <a:t>A custom preprocessing layer is implemented to handle image preprocessing for both MobileNetV2 and ResNet50.GPU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Optimization:</a:t>
            </a:r>
            <a:r>
              <a:rPr lang="en-US" sz="1500" dirty="0"/>
              <a:t> The code is optimized for GPU usage with shared memory optimization and auto-clustering enabled.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XLA Compilation: </a:t>
            </a:r>
            <a:r>
              <a:rPr lang="en-US" sz="1500" dirty="0"/>
              <a:t>The code uses XLA (Accelerated Linear Algebra) compilation to optimize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K-Fold Cross-Validation: </a:t>
            </a:r>
            <a:r>
              <a:rPr lang="en-US" sz="1500" dirty="0"/>
              <a:t>The code implements K-Fold cross-validation to evaluate the model's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Data Augmentation:</a:t>
            </a:r>
            <a:r>
              <a:rPr lang="en-US" sz="1500" dirty="0"/>
              <a:t> The code applies data augmentation techniques to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Model Evaluation: </a:t>
            </a:r>
            <a:r>
              <a:rPr lang="en-US" sz="1500" dirty="0"/>
              <a:t>The code evaluates the model's performance using metrics such as accuracy, precision, and recall.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 the agents do the work!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4682247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and benchmarking features</a:t>
            </a: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0F5F0-B036-48AE-417F-32DB7A9C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descr="Electronic System">
            <a:extLst>
              <a:ext uri="{FF2B5EF4-FFF2-40B4-BE49-F238E27FC236}">
                <a16:creationId xmlns:a16="http://schemas.microsoft.com/office/drawing/2014/main" id="{8160B5F5-D4FE-2C06-F749-BBEF98B23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193" r="31046" b="1"/>
          <a:stretch/>
        </p:blipFill>
        <p:spPr>
          <a:xfrm>
            <a:off x="6993359" y="9760"/>
            <a:ext cx="5198641" cy="6838484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9C5638-74A8-B7B0-3175-029DBA266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</p:spPr>
        <p:txBody>
          <a:bodyPr anchor="b">
            <a:normAutofit/>
          </a:bodyPr>
          <a:lstStyle/>
          <a:p>
            <a:r>
              <a:rPr lang="en-US" sz="2500"/>
              <a:t>Automated Performance and Benchmarking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056BA7-CD19-4459-C591-61A0504998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GPU Performance Benchmarking: </a:t>
            </a:r>
            <a:r>
              <a:rPr lang="en-US" dirty="0"/>
              <a:t>The code includes a benchmarking function to measure the performance of the GPU with different batch sizes.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Batch Size Optimization: </a:t>
            </a:r>
            <a:r>
              <a:rPr lang="en-US" dirty="0"/>
              <a:t>The code adjusts the batch size based on the GPU's performance to optimize shared memory utilization.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Speedup Calculation: </a:t>
            </a:r>
            <a:r>
              <a:rPr lang="en-US" dirty="0"/>
              <a:t>The code calculates the speedup achieved by using batch processing with different batch sizes.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Custom Preprocessing Layer: </a:t>
            </a:r>
            <a:r>
              <a:rPr lang="en-US" dirty="0"/>
              <a:t>A custom preprocessing layer to handle image preprocessing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Global Average Pooling Layer: </a:t>
            </a:r>
            <a:r>
              <a:rPr lang="en-US" dirty="0"/>
              <a:t>A global average pooling layer to reduce the spatial dimensions of the feature maps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Dense Layers: </a:t>
            </a:r>
            <a:r>
              <a:rPr lang="en-US" dirty="0"/>
              <a:t>One or more dense layers with </a:t>
            </a:r>
            <a:r>
              <a:rPr lang="en-US" dirty="0" err="1"/>
              <a:t>ReLU</a:t>
            </a:r>
            <a:r>
              <a:rPr lang="en-US" dirty="0"/>
              <a:t> activation and dropout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Final Classification Layer: </a:t>
            </a:r>
            <a:r>
              <a:rPr lang="en-US" dirty="0"/>
              <a:t>A final classification layer with </a:t>
            </a:r>
            <a:r>
              <a:rPr lang="en-US" dirty="0" err="1"/>
              <a:t>softmax</a:t>
            </a:r>
            <a:r>
              <a:rPr lang="en-US" dirty="0"/>
              <a:t> activation</a:t>
            </a:r>
          </a:p>
        </p:txBody>
      </p:sp>
    </p:spTree>
    <p:extLst>
      <p:ext uri="{BB962C8B-B14F-4D97-AF65-F5344CB8AC3E}">
        <p14:creationId xmlns:p14="http://schemas.microsoft.com/office/powerpoint/2010/main" val="416933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anchor="ctr">
            <a:normAutofit fontScale="90000"/>
          </a:bodyPr>
          <a:lstStyle/>
          <a:p>
            <a:r>
              <a:rPr lang="en-US" sz="4100" dirty="0"/>
              <a:t>automated performance and benchmarking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2CDBAF-5E0F-7597-465F-4E7011D6343D}"/>
              </a:ext>
            </a:extLst>
          </p:cNvPr>
          <p:cNvGrpSpPr/>
          <p:nvPr/>
        </p:nvGrpSpPr>
        <p:grpSpPr>
          <a:xfrm>
            <a:off x="4385186" y="3333135"/>
            <a:ext cx="7806813" cy="3524865"/>
            <a:chOff x="4385186" y="3333135"/>
            <a:chExt cx="7806813" cy="35248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70662F-A5AB-67DE-300C-7326518D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5186" y="3333135"/>
              <a:ext cx="7806813" cy="352486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6B649C-93A5-6051-D48C-AD47BAA45769}"/>
                </a:ext>
              </a:extLst>
            </p:cNvPr>
            <p:cNvSpPr/>
            <p:nvPr/>
          </p:nvSpPr>
          <p:spPr>
            <a:xfrm>
              <a:off x="4385186" y="4886632"/>
              <a:ext cx="1710814" cy="1524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D2010B-AF9A-7C72-9884-6EC35A671BC3}"/>
                </a:ext>
              </a:extLst>
            </p:cNvPr>
            <p:cNvSpPr/>
            <p:nvPr/>
          </p:nvSpPr>
          <p:spPr>
            <a:xfrm>
              <a:off x="4385186" y="3864077"/>
              <a:ext cx="4630995" cy="575187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7C472B-29C2-F98D-ECAF-F18DBE1BCFE7}"/>
                </a:ext>
              </a:extLst>
            </p:cNvPr>
            <p:cNvSpPr txBox="1"/>
            <p:nvPr/>
          </p:nvSpPr>
          <p:spPr>
            <a:xfrm>
              <a:off x="8846302" y="4726313"/>
              <a:ext cx="3195484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ReduceLROnPlateau</a:t>
              </a:r>
              <a:r>
                <a:rPr lang="en-US" sz="1200" dirty="0"/>
                <a:t> callback monitors validation loss and the training uses other metrics to improve model performance and validation.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1C3640-0DA7-BCDE-F40B-853AA66E57E2}"/>
                </a:ext>
              </a:extLst>
            </p:cNvPr>
            <p:cNvCxnSpPr/>
            <p:nvPr/>
          </p:nvCxnSpPr>
          <p:spPr>
            <a:xfrm flipH="1" flipV="1">
              <a:off x="8495071" y="4439264"/>
              <a:ext cx="351231" cy="423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6C30D-EE8D-8497-28C0-14EF89406825}"/>
                </a:ext>
              </a:extLst>
            </p:cNvPr>
            <p:cNvSpPr txBox="1"/>
            <p:nvPr/>
          </p:nvSpPr>
          <p:spPr>
            <a:xfrm>
              <a:off x="6381639" y="5511144"/>
              <a:ext cx="3195484" cy="8309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K-Fold cross-validation to evaluate the model's performance and automated assignment of units to the layers to improve the deep learning with the training set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A89F3F5-7927-092D-C8D4-AD84248684A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6072806" y="5450097"/>
              <a:ext cx="308833" cy="476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83B75B-C204-D292-0FF5-076E575F4992}"/>
              </a:ext>
            </a:extLst>
          </p:cNvPr>
          <p:cNvGrpSpPr/>
          <p:nvPr/>
        </p:nvGrpSpPr>
        <p:grpSpPr>
          <a:xfrm>
            <a:off x="5510581" y="194359"/>
            <a:ext cx="5968980" cy="1072309"/>
            <a:chOff x="6072806" y="670591"/>
            <a:chExt cx="5968980" cy="107230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100167-D9CF-9B83-7EA5-96FA75B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2806" y="670591"/>
              <a:ext cx="5968980" cy="107230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F0EEE6-405A-16E2-2C02-31FC0AB78A79}"/>
                </a:ext>
              </a:extLst>
            </p:cNvPr>
            <p:cNvSpPr/>
            <p:nvPr/>
          </p:nvSpPr>
          <p:spPr>
            <a:xfrm>
              <a:off x="6096000" y="718882"/>
              <a:ext cx="3649579" cy="89335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A3AD7D-76FB-E599-8E83-F16984AAB4B9}"/>
                </a:ext>
              </a:extLst>
            </p:cNvPr>
            <p:cNvSpPr txBox="1"/>
            <p:nvPr/>
          </p:nvSpPr>
          <p:spPr>
            <a:xfrm>
              <a:off x="10237049" y="839025"/>
              <a:ext cx="1780673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Metrics from folds used to determine “best model” to use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E2F439-1FC3-03ED-4283-3B2ED03ABC5A}"/>
                </a:ext>
              </a:extLst>
            </p:cNvPr>
            <p:cNvCxnSpPr>
              <a:endCxn id="25" idx="3"/>
            </p:cNvCxnSpPr>
            <p:nvPr/>
          </p:nvCxnSpPr>
          <p:spPr>
            <a:xfrm flipH="1">
              <a:off x="9745579" y="1162190"/>
              <a:ext cx="491470" cy="3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6B1939-212B-ED5E-80E8-95939D25EEF3}"/>
              </a:ext>
            </a:extLst>
          </p:cNvPr>
          <p:cNvGrpSpPr/>
          <p:nvPr/>
        </p:nvGrpSpPr>
        <p:grpSpPr>
          <a:xfrm>
            <a:off x="6942031" y="1394993"/>
            <a:ext cx="3263872" cy="1854618"/>
            <a:chOff x="262446" y="2945325"/>
            <a:chExt cx="3952861" cy="280651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CC8FA5A-2F9C-F129-F3C8-E48895D2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446" y="2945325"/>
              <a:ext cx="3952861" cy="28065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58405D-8B33-6D51-2ED1-7D2F3E3C85A5}"/>
                </a:ext>
              </a:extLst>
            </p:cNvPr>
            <p:cNvSpPr txBox="1"/>
            <p:nvPr/>
          </p:nvSpPr>
          <p:spPr>
            <a:xfrm>
              <a:off x="2909886" y="3697433"/>
              <a:ext cx="1189660" cy="16468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Configuring each fold for early stopping and learning rate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F56F48C-814C-0131-70D3-0ED79FBAD58C}"/>
                </a:ext>
              </a:extLst>
            </p:cNvPr>
            <p:cNvCxnSpPr/>
            <p:nvPr/>
          </p:nvCxnSpPr>
          <p:spPr>
            <a:xfrm flipH="1" flipV="1">
              <a:off x="2129589" y="4092624"/>
              <a:ext cx="780298" cy="190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021D79-732C-D6A3-71DA-70F7EDB72FE2}"/>
                </a:ext>
              </a:extLst>
            </p:cNvPr>
            <p:cNvCxnSpPr/>
            <p:nvPr/>
          </p:nvCxnSpPr>
          <p:spPr>
            <a:xfrm flipH="1">
              <a:off x="1949116" y="4862500"/>
              <a:ext cx="960771" cy="245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C98E6-0443-C493-0394-1664C4B94459}"/>
              </a:ext>
            </a:extLst>
          </p:cNvPr>
          <p:cNvGrpSpPr/>
          <p:nvPr/>
        </p:nvGrpSpPr>
        <p:grpSpPr>
          <a:xfrm>
            <a:off x="697985" y="2980299"/>
            <a:ext cx="3568147" cy="3626645"/>
            <a:chOff x="198616" y="2757858"/>
            <a:chExt cx="3568147" cy="36266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C0F9C99-9DB8-E2D5-F8F0-E8FB27C44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616" y="2757858"/>
              <a:ext cx="3568147" cy="362664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56E455-2E0C-EE8B-A727-719A3CD7173E}"/>
                </a:ext>
              </a:extLst>
            </p:cNvPr>
            <p:cNvSpPr txBox="1"/>
            <p:nvPr/>
          </p:nvSpPr>
          <p:spPr>
            <a:xfrm>
              <a:off x="1982689" y="3616284"/>
              <a:ext cx="1713088" cy="40011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Use GPU to calculate best batch size to use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B3353A-F4DC-F93C-ED01-EE7FFA7D05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2655" y="3157968"/>
              <a:ext cx="243192" cy="458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7A738A-9837-D862-427C-59B93687B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2689" y="4016394"/>
              <a:ext cx="1023158" cy="1889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E18CE06-6F10-8FE5-0A0F-93BF0C9C041A}"/>
              </a:ext>
            </a:extLst>
          </p:cNvPr>
          <p:cNvSpPr/>
          <p:nvPr/>
        </p:nvSpPr>
        <p:spPr>
          <a:xfrm>
            <a:off x="697985" y="2980299"/>
            <a:ext cx="3338994" cy="40011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898E1AF-1EE2-8120-2D9D-6EFAF5F4A80B}"/>
              </a:ext>
            </a:extLst>
          </p:cNvPr>
          <p:cNvSpPr/>
          <p:nvPr/>
        </p:nvSpPr>
        <p:spPr>
          <a:xfrm>
            <a:off x="812561" y="6128426"/>
            <a:ext cx="1669497" cy="478518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150D5-C6FC-2755-89BC-70FF3C87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3F1C5793-B722-BFF9-7306-1F69CF8D9B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85D11A-1744-89BB-40DC-D746C83A1A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Backlog of enhancements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BF831-0B6C-D23B-4F85-E1979A3D3E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future</a:t>
            </a:r>
          </a:p>
        </p:txBody>
      </p:sp>
    </p:spTree>
    <p:extLst>
      <p:ext uri="{BB962C8B-B14F-4D97-AF65-F5344CB8AC3E}">
        <p14:creationId xmlns:p14="http://schemas.microsoft.com/office/powerpoint/2010/main" val="405421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806" y="339644"/>
            <a:ext cx="5723492" cy="2806511"/>
          </a:xfrm>
        </p:spPr>
        <p:txBody>
          <a:bodyPr anchor="ctr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Allow user to enter a learning rate</a:t>
            </a:r>
          </a:p>
          <a:p>
            <a:pPr marL="342900" indent="-342900">
              <a:buAutoNum type="arabicPeriod"/>
            </a:pPr>
            <a:r>
              <a:rPr lang="en-US" dirty="0"/>
              <a:t>Allow user to enter a patience value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Allow user to enter the number of training images to fetch</a:t>
            </a:r>
          </a:p>
          <a:p>
            <a:pPr marL="342900" indent="-342900">
              <a:buAutoNum type="arabicPeriod"/>
            </a:pPr>
            <a:r>
              <a:rPr lang="en-US" dirty="0"/>
              <a:t>Create a CSV or database inventory of the predicted images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anchor="ctr">
            <a:normAutofit/>
          </a:bodyPr>
          <a:lstStyle/>
          <a:p>
            <a:r>
              <a:rPr lang="en-US" sz="3700" dirty="0"/>
              <a:t>Future enhancements</a:t>
            </a:r>
          </a:p>
        </p:txBody>
      </p:sp>
      <p:pic>
        <p:nvPicPr>
          <p:cNvPr id="8" name="Picture Placeholder 10" descr="Two People sitting on couch">
            <a:extLst>
              <a:ext uri="{FF2B5EF4-FFF2-40B4-BE49-F238E27FC236}">
                <a16:creationId xmlns:a16="http://schemas.microsoft.com/office/drawing/2014/main" id="{CA0A1CA9-841E-3F7D-48C8-73F337053D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23" b="21923"/>
          <a:stretch/>
        </p:blipFill>
        <p:spPr>
          <a:xfrm>
            <a:off x="1524000" y="3482975"/>
            <a:ext cx="10668000" cy="3375025"/>
          </a:xfrm>
        </p:spPr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332</TotalTime>
  <Words>631</Words>
  <Application>Microsoft Office PowerPoint</Application>
  <PresentationFormat>Widescreen</PresentationFormat>
  <Paragraphs>54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Sagona ExtraLight</vt:lpstr>
      <vt:lpstr>Speak Pro</vt:lpstr>
      <vt:lpstr>Office Theme</vt:lpstr>
      <vt:lpstr>Team 11 – vinyl record and book classifier</vt:lpstr>
      <vt:lpstr>Problem statement</vt:lpstr>
      <vt:lpstr>Image Classification overview</vt:lpstr>
      <vt:lpstr>Key features</vt:lpstr>
      <vt:lpstr>Performance and benchmarking features</vt:lpstr>
      <vt:lpstr>Automated Performance and Benchmarking</vt:lpstr>
      <vt:lpstr>automated performance and benchmarking</vt:lpstr>
      <vt:lpstr>The future</vt:lpstr>
      <vt:lpstr>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Wireman</dc:creator>
  <cp:lastModifiedBy>Mark Wireman</cp:lastModifiedBy>
  <cp:revision>1</cp:revision>
  <dcterms:created xsi:type="dcterms:W3CDTF">2025-04-08T12:10:51Z</dcterms:created>
  <dcterms:modified xsi:type="dcterms:W3CDTF">2025-04-09T00:10:15Z</dcterms:modified>
</cp:coreProperties>
</file>